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9A52ACFD-8A5F-4023-8118-8A84A046FCB2}" type="datetimeFigureOut">
              <a:rPr lang="ar-IQ" smtClean="0"/>
              <a:t>09/04/1440</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D2EC3677-528B-4489-AD86-BC6597F7A8E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2EC3677-528B-4489-AD86-BC6597F7A8E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2EC3677-528B-4489-AD86-BC6597F7A8E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2EC3677-528B-4489-AD86-BC6597F7A8E5}"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2EC3677-528B-4489-AD86-BC6597F7A8E5}"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2EC3677-528B-4489-AD86-BC6597F7A8E5}"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D2EC3677-528B-4489-AD86-BC6597F7A8E5}"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D2EC3677-528B-4489-AD86-BC6597F7A8E5}"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9A52ACFD-8A5F-4023-8118-8A84A046FCB2}" type="datetimeFigureOut">
              <a:rPr lang="ar-IQ" smtClean="0"/>
              <a:t>09/04/1440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D2EC3677-528B-4489-AD86-BC6597F7A8E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9A52ACFD-8A5F-4023-8118-8A84A046FCB2}" type="datetimeFigureOut">
              <a:rPr lang="ar-IQ" smtClean="0"/>
              <a:t>09/04/1440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2EC3677-528B-4489-AD86-BC6597F7A8E5}"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9A52ACFD-8A5F-4023-8118-8A84A046FCB2}" type="datetimeFigureOut">
              <a:rPr lang="ar-IQ" smtClean="0"/>
              <a:t>09/04/1440</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D2EC3677-528B-4489-AD86-BC6597F7A8E5}"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A52ACFD-8A5F-4023-8118-8A84A046FCB2}" type="datetimeFigureOut">
              <a:rPr lang="ar-IQ" smtClean="0"/>
              <a:t>09/04/1440</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EC3677-528B-4489-AD86-BC6597F7A8E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الطرائق الخاصة في التربية البدنية</a:t>
            </a:r>
            <a:endParaRPr lang="ar-IQ" dirty="0"/>
          </a:p>
        </p:txBody>
      </p:sp>
    </p:spTree>
    <p:extLst>
      <p:ext uri="{BB962C8B-B14F-4D97-AF65-F5344CB8AC3E}">
        <p14:creationId xmlns:p14="http://schemas.microsoft.com/office/powerpoint/2010/main" val="351730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9036496" cy="6571030"/>
          </a:xfrm>
          <a:prstGeom prst="rect">
            <a:avLst/>
          </a:prstGeom>
        </p:spPr>
        <p:txBody>
          <a:bodyPr wrap="square">
            <a:spAutoFit/>
          </a:bodyPr>
          <a:lstStyle/>
          <a:p>
            <a:pPr algn="just">
              <a:lnSpc>
                <a:spcPct val="150000"/>
              </a:lnSpc>
              <a:spcAft>
                <a:spcPts val="1000"/>
              </a:spcAft>
            </a:pPr>
            <a:r>
              <a:rPr lang="ar-SA" sz="2400" dirty="0" smtClean="0">
                <a:effectLst/>
                <a:latin typeface="Times New Roman" pitchFamily="18" charset="0"/>
                <a:ea typeface="Calibri"/>
                <a:cs typeface="Times New Roman" pitchFamily="18" charset="0"/>
              </a:rPr>
              <a:t>التدريس:</a:t>
            </a:r>
            <a:endParaRPr lang="en-US" sz="1200" dirty="0" smtClean="0">
              <a:effectLst/>
              <a:latin typeface="Times New Roman" pitchFamily="18" charset="0"/>
              <a:ea typeface="Calibri"/>
              <a:cs typeface="Times New Roman" pitchFamily="18" charset="0"/>
            </a:endParaRPr>
          </a:p>
          <a:p>
            <a:pPr>
              <a:lnSpc>
                <a:spcPct val="150000"/>
              </a:lnSpc>
              <a:spcAft>
                <a:spcPts val="1000"/>
              </a:spcAft>
            </a:pPr>
            <a:r>
              <a:rPr lang="ar-SA" sz="2400" dirty="0" smtClean="0">
                <a:effectLst/>
                <a:latin typeface="Times New Roman" pitchFamily="18" charset="0"/>
                <a:ea typeface="Calibri"/>
                <a:cs typeface="Times New Roman" pitchFamily="18" charset="0"/>
              </a:rPr>
              <a:t>	التدريس عملية اجتماعية يتم خلالها نقل مادة التعلم سواء كانت معلومات او قيمة او حركة او خبرة من مرسل (معلم) الى مستقبل (متعلم) فهو عملية تصميم مشروع ضخم متشعب الجوانب</a:t>
            </a:r>
            <a:endParaRPr lang="en-US" sz="1200" dirty="0" smtClean="0">
              <a:effectLst/>
              <a:latin typeface="Times New Roman" pitchFamily="18" charset="0"/>
              <a:ea typeface="Calibri"/>
              <a:cs typeface="Times New Roman" pitchFamily="18" charset="0"/>
            </a:endParaRPr>
          </a:p>
          <a:p>
            <a:pPr>
              <a:lnSpc>
                <a:spcPct val="150000"/>
              </a:lnSpc>
              <a:spcAft>
                <a:spcPts val="1000"/>
              </a:spcAft>
            </a:pPr>
            <a:r>
              <a:rPr lang="ar-SA" sz="2400" dirty="0" smtClean="0">
                <a:effectLst/>
                <a:latin typeface="Times New Roman" pitchFamily="18" charset="0"/>
                <a:ea typeface="Calibri"/>
                <a:cs typeface="Times New Roman" pitchFamily="18" charset="0"/>
              </a:rPr>
              <a:t>	وهو عملية تواصل بين المعلم والمتعلم يعني الانتقال من حالة عقلية الى حالة عقلية اخرى، اذ يتم نمو المتعلم بين لحظة واخرى نتيجة تفاعله مع مجموعة من الحوادث التعليمية التي تؤثر فيه، فهو نظام شخصي فردي يقوم به المدرس وبدور مهني.</a:t>
            </a:r>
            <a:endParaRPr lang="en-US" sz="1200" dirty="0" smtClean="0">
              <a:effectLst/>
              <a:latin typeface="Times New Roman" pitchFamily="18" charset="0"/>
              <a:ea typeface="Calibri"/>
              <a:cs typeface="Times New Roman" pitchFamily="18" charset="0"/>
            </a:endParaRPr>
          </a:p>
          <a:p>
            <a:pPr>
              <a:lnSpc>
                <a:spcPct val="150000"/>
              </a:lnSpc>
              <a:spcAft>
                <a:spcPts val="1000"/>
              </a:spcAft>
            </a:pPr>
            <a:r>
              <a:rPr lang="ar-SA" sz="2400" dirty="0" smtClean="0">
                <a:effectLst/>
                <a:latin typeface="Times New Roman" pitchFamily="18" charset="0"/>
                <a:ea typeface="Calibri"/>
                <a:cs typeface="Times New Roman" pitchFamily="18" charset="0"/>
              </a:rPr>
              <a:t>	لذلك يمكن القول ان التدريس نظام من الاعمال المخطط لها والتي تهدف الى تعلم الطلبة ونموهم، ويتضمن ثلاثة عناصر مهمة لا تمامها هي المعلم، المتعلم، والمنهج الدراسي. ولهذه العناصر خاصية ديناميكية الغاية الرئيسية لها اكساب الطلبة المعارف والمهارات والاتجاهات والميول المناسبة.</a:t>
            </a:r>
            <a:endParaRPr lang="en-US" sz="1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49923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92480" cy="4667432"/>
          </a:xfrm>
          <a:prstGeom prst="rect">
            <a:avLst/>
          </a:prstGeom>
        </p:spPr>
        <p:txBody>
          <a:bodyPr wrap="square">
            <a:spAutoFit/>
          </a:bodyPr>
          <a:lstStyle/>
          <a:p>
            <a:pPr algn="just">
              <a:lnSpc>
                <a:spcPct val="150000"/>
              </a:lnSpc>
              <a:spcAft>
                <a:spcPts val="1000"/>
              </a:spcAft>
            </a:pPr>
            <a:r>
              <a:rPr lang="ar-SA" sz="2800" dirty="0" smtClean="0">
                <a:effectLst/>
                <a:latin typeface="Times New Roman" pitchFamily="18" charset="0"/>
                <a:ea typeface="Calibri"/>
                <a:cs typeface="Times New Roman" pitchFamily="18" charset="0"/>
              </a:rPr>
              <a:t>ويضيف </a:t>
            </a:r>
            <a:r>
              <a:rPr lang="ar-SA" sz="2800" dirty="0" err="1" smtClean="0">
                <a:effectLst/>
                <a:latin typeface="Times New Roman" pitchFamily="18" charset="0"/>
                <a:ea typeface="Calibri"/>
                <a:cs typeface="Times New Roman" pitchFamily="18" charset="0"/>
              </a:rPr>
              <a:t>موستن</a:t>
            </a:r>
            <a:r>
              <a:rPr lang="ar-SA" sz="2800" dirty="0" smtClean="0">
                <a:effectLst/>
                <a:latin typeface="Times New Roman" pitchFamily="18" charset="0"/>
                <a:ea typeface="Calibri"/>
                <a:cs typeface="Times New Roman" pitchFamily="18" charset="0"/>
              </a:rPr>
              <a:t> انه يمكن التعبير عن عملية التدريس بأنها سلسلة مستمرة من العلاقات التي تنشأ بين المعلم والتلميذ وان هذه العلاقات تساعد التلميذ على التطور</a:t>
            </a:r>
            <a:endParaRPr lang="en-US" sz="1400" dirty="0" smtClean="0">
              <a:effectLst/>
              <a:latin typeface="Times New Roman" pitchFamily="18" charset="0"/>
              <a:ea typeface="Calibri"/>
              <a:cs typeface="Times New Roman" pitchFamily="18" charset="0"/>
            </a:endParaRPr>
          </a:p>
          <a:p>
            <a:pPr algn="just">
              <a:lnSpc>
                <a:spcPct val="150000"/>
              </a:lnSpc>
              <a:spcAft>
                <a:spcPts val="1000"/>
              </a:spcAft>
            </a:pPr>
            <a:r>
              <a:rPr lang="ar-SA" sz="2800" dirty="0" smtClean="0">
                <a:effectLst/>
                <a:latin typeface="Times New Roman" pitchFamily="18" charset="0"/>
                <a:ea typeface="Calibri"/>
                <a:cs typeface="Times New Roman" pitchFamily="18" charset="0"/>
              </a:rPr>
              <a:t>	ويعرف </a:t>
            </a:r>
            <a:r>
              <a:rPr lang="ar-SA" sz="2800" dirty="0" err="1" smtClean="0">
                <a:effectLst/>
                <a:latin typeface="Times New Roman" pitchFamily="18" charset="0"/>
                <a:ea typeface="Calibri"/>
                <a:cs typeface="Times New Roman" pitchFamily="18" charset="0"/>
              </a:rPr>
              <a:t>داريل</a:t>
            </a:r>
            <a:r>
              <a:rPr lang="ar-SA" sz="2800" dirty="0" smtClean="0">
                <a:effectLst/>
                <a:latin typeface="Times New Roman" pitchFamily="18" charset="0"/>
                <a:ea typeface="Calibri"/>
                <a:cs typeface="Times New Roman" pitchFamily="18" charset="0"/>
              </a:rPr>
              <a:t> (إن بعض الباحثين يعرفون التدريس انه فن على اساس ان المدرسون الجيدون يولدون ولا يصنعون ، لكن ليس على حساب العلمية، فالموهبة مطلوبة والابداع مكمل لها ولكن تبقى الدراسة العلمية الاكاديمية هي التي تصقل تلك الموهبة وتضعها في الطريق الصحيح.</a:t>
            </a:r>
            <a:endParaRPr lang="en-US" sz="1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78532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38356"/>
            <a:ext cx="9036496" cy="5888792"/>
          </a:xfrm>
          <a:prstGeom prst="rect">
            <a:avLst/>
          </a:prstGeom>
        </p:spPr>
        <p:txBody>
          <a:bodyPr wrap="square">
            <a:spAutoFit/>
          </a:bodyPr>
          <a:lstStyle/>
          <a:p>
            <a:pPr algn="just">
              <a:lnSpc>
                <a:spcPct val="150000"/>
              </a:lnSpc>
              <a:spcAft>
                <a:spcPts val="1000"/>
              </a:spcAft>
            </a:pPr>
            <a:r>
              <a:rPr lang="ar-SA" sz="2400" dirty="0" smtClean="0">
                <a:effectLst/>
                <a:latin typeface="Times New Roman" pitchFamily="18" charset="0"/>
                <a:ea typeface="Calibri"/>
                <a:cs typeface="Times New Roman" pitchFamily="18" charset="0"/>
              </a:rPr>
              <a:t>وان الطريقة جمعها طرائق وهي السبيل الواضح الذي يسلكه الانسان ليصل الى هدفه، كما وردت عند الرازي بانها (المذهب والسبيل والخيار) ومصطلح الطريقة يستخدم في عملية التعليم والتربية بكثرة ليعبر عن الكيفية التي يسير بها المنهج التربوي.</a:t>
            </a:r>
            <a:endParaRPr lang="en-US" sz="1200" dirty="0" smtClean="0">
              <a:effectLst/>
              <a:latin typeface="Times New Roman" pitchFamily="18" charset="0"/>
              <a:ea typeface="Calibri"/>
              <a:cs typeface="Times New Roman" pitchFamily="18" charset="0"/>
            </a:endParaRPr>
          </a:p>
          <a:p>
            <a:pPr algn="just">
              <a:lnSpc>
                <a:spcPct val="150000"/>
              </a:lnSpc>
              <a:spcAft>
                <a:spcPts val="1000"/>
              </a:spcAft>
            </a:pPr>
            <a:r>
              <a:rPr lang="ar-SA" sz="2400" dirty="0" smtClean="0">
                <a:effectLst/>
                <a:latin typeface="Times New Roman" pitchFamily="18" charset="0"/>
                <a:ea typeface="Calibri"/>
                <a:cs typeface="Times New Roman" pitchFamily="18" charset="0"/>
              </a:rPr>
              <a:t>	وهي ( الخطوات التي يستخدمها المدرس وعن طريقها يكتسب التلاميذ النتائج المطلوبة من الدرس، وتشمل مجموعة الاجراءات والانشطة التي يقوم بها المدرس لتحقيق الهدف من الدرس في اقل وقت واقل جهد.</a:t>
            </a:r>
            <a:endParaRPr lang="en-US" sz="1200" dirty="0" smtClean="0">
              <a:effectLst/>
              <a:latin typeface="Times New Roman" pitchFamily="18" charset="0"/>
              <a:ea typeface="Calibri"/>
              <a:cs typeface="Times New Roman" pitchFamily="18" charset="0"/>
            </a:endParaRPr>
          </a:p>
          <a:p>
            <a:pPr algn="just">
              <a:lnSpc>
                <a:spcPct val="150000"/>
              </a:lnSpc>
              <a:spcAft>
                <a:spcPts val="1000"/>
              </a:spcAft>
            </a:pPr>
            <a:r>
              <a:rPr lang="ar-SA" sz="2400" dirty="0" smtClean="0">
                <a:effectLst/>
                <a:latin typeface="Times New Roman" pitchFamily="18" charset="0"/>
                <a:ea typeface="Calibri"/>
                <a:cs typeface="Times New Roman" pitchFamily="18" charset="0"/>
              </a:rPr>
              <a:t>	ان طريقة التدريس تحقق الترابط بين قيادة المدرس واداء الطالب مع مادة الدرس اضافة للوسائل التعليمية المستخدمة، اذ لا توجد طريقة واحدة مناسبة ومثالية في التعلم او التدريس لكن هنالك اساليب مختلفة في التطبيق، والمعلم الناجح هو من يختار الطريقة المناسبة للبيئة والظروف التعليمية المختلفة.</a:t>
            </a:r>
            <a:endParaRPr lang="en-US" sz="12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02357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26366"/>
            <a:ext cx="8748464" cy="4355038"/>
          </a:xfrm>
          <a:prstGeom prst="rect">
            <a:avLst/>
          </a:prstGeom>
        </p:spPr>
        <p:txBody>
          <a:bodyPr wrap="square">
            <a:spAutoFit/>
          </a:bodyPr>
          <a:lstStyle/>
          <a:p>
            <a:pPr algn="just">
              <a:lnSpc>
                <a:spcPct val="150000"/>
              </a:lnSpc>
              <a:spcAft>
                <a:spcPts val="1000"/>
              </a:spcAft>
            </a:pPr>
            <a:r>
              <a:rPr lang="ar-SA" sz="2800" dirty="0" smtClean="0">
                <a:effectLst/>
                <a:latin typeface="Times New Roman" pitchFamily="18" charset="0"/>
                <a:ea typeface="Calibri"/>
                <a:cs typeface="Times New Roman" pitchFamily="18" charset="0"/>
              </a:rPr>
              <a:t>لقد اتفق الباحثون في هذا المجال الى ان هنالك ثلاث طرائق رئيسة للتدريس والمستخدمة في ميدان التربيـة البدنية والرياضة، إذ ذكر </a:t>
            </a:r>
            <a:r>
              <a:rPr lang="ar-SA" sz="2800" dirty="0" err="1" smtClean="0">
                <a:effectLst/>
                <a:latin typeface="Times New Roman" pitchFamily="18" charset="0"/>
                <a:ea typeface="Calibri"/>
                <a:cs typeface="Times New Roman" pitchFamily="18" charset="0"/>
              </a:rPr>
              <a:t>بسطويسي</a:t>
            </a:r>
            <a:r>
              <a:rPr lang="ar-SA" sz="2800" dirty="0" smtClean="0">
                <a:effectLst/>
                <a:latin typeface="Times New Roman" pitchFamily="18" charset="0"/>
                <a:ea typeface="Calibri"/>
                <a:cs typeface="Times New Roman" pitchFamily="18" charset="0"/>
              </a:rPr>
              <a:t> إن هذه الطرائق هــي: </a:t>
            </a:r>
            <a:endParaRPr lang="en-US" sz="1400" dirty="0" smtClean="0">
              <a:effectLst/>
              <a:latin typeface="Times New Roman" pitchFamily="18" charset="0"/>
              <a:ea typeface="Calibri"/>
              <a:cs typeface="Times New Roman" pitchFamily="18" charset="0"/>
            </a:endParaRPr>
          </a:p>
          <a:p>
            <a:pPr algn="just">
              <a:lnSpc>
                <a:spcPct val="150000"/>
              </a:lnSpc>
              <a:spcAft>
                <a:spcPts val="1000"/>
              </a:spcAft>
            </a:pPr>
            <a:r>
              <a:rPr lang="ar-SA" sz="2800" dirty="0" smtClean="0">
                <a:effectLst/>
                <a:latin typeface="Times New Roman" pitchFamily="18" charset="0"/>
                <a:ea typeface="Calibri"/>
                <a:cs typeface="Times New Roman" pitchFamily="18" charset="0"/>
              </a:rPr>
              <a:t>- الطريقة الكلية.</a:t>
            </a:r>
            <a:endParaRPr lang="en-US" sz="1400" dirty="0" smtClean="0">
              <a:effectLst/>
              <a:latin typeface="Times New Roman" pitchFamily="18" charset="0"/>
              <a:ea typeface="Calibri"/>
              <a:cs typeface="Times New Roman" pitchFamily="18" charset="0"/>
            </a:endParaRPr>
          </a:p>
          <a:p>
            <a:pPr algn="just">
              <a:lnSpc>
                <a:spcPct val="150000"/>
              </a:lnSpc>
              <a:spcAft>
                <a:spcPts val="1000"/>
              </a:spcAft>
            </a:pPr>
            <a:r>
              <a:rPr lang="ar-SA" sz="2800" dirty="0" smtClean="0">
                <a:effectLst/>
                <a:latin typeface="Times New Roman" pitchFamily="18" charset="0"/>
                <a:ea typeface="Calibri"/>
                <a:cs typeface="Times New Roman" pitchFamily="18" charset="0"/>
              </a:rPr>
              <a:t>- الطريقة الجزئية.</a:t>
            </a:r>
            <a:endParaRPr lang="en-US" sz="1400" dirty="0" smtClean="0">
              <a:effectLst/>
              <a:latin typeface="Times New Roman" pitchFamily="18" charset="0"/>
              <a:ea typeface="Calibri"/>
              <a:cs typeface="Times New Roman" pitchFamily="18" charset="0"/>
            </a:endParaRPr>
          </a:p>
          <a:p>
            <a:pPr algn="just">
              <a:lnSpc>
                <a:spcPct val="150000"/>
              </a:lnSpc>
              <a:spcAft>
                <a:spcPts val="1000"/>
              </a:spcAft>
            </a:pPr>
            <a:r>
              <a:rPr lang="ar-SA" sz="2800" dirty="0" smtClean="0">
                <a:effectLst/>
                <a:latin typeface="Times New Roman" pitchFamily="18" charset="0"/>
                <a:ea typeface="Calibri"/>
                <a:cs typeface="Times New Roman" pitchFamily="18" charset="0"/>
              </a:rPr>
              <a:t>- الطريقة المختلطة.</a:t>
            </a:r>
            <a:endParaRPr lang="en-US" sz="1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176991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113</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ملتقى</vt:lpstr>
      <vt:lpstr>الطرائق الخاصة في التربية البدنية</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الطرائق الخاصة في التربية البدنية</dc:title>
  <dc:creator>almalak center</dc:creator>
  <cp:lastModifiedBy>almalak center</cp:lastModifiedBy>
  <cp:revision>5</cp:revision>
  <dcterms:created xsi:type="dcterms:W3CDTF">2018-12-17T20:41:21Z</dcterms:created>
  <dcterms:modified xsi:type="dcterms:W3CDTF">2018-12-17T20:47:55Z</dcterms:modified>
</cp:coreProperties>
</file>